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he Seasons Bold" charset="1" panose="00000000000000000000"/>
      <p:regular r:id="rId22"/>
    </p:embeddedFont>
    <p:embeddedFont>
      <p:font typeface="The Seasons" charset="1" panose="00000000000000000000"/>
      <p:regular r:id="rId23"/>
    </p:embeddedFont>
    <p:embeddedFont>
      <p:font typeface="Red Hat Display" charset="1" panose="02010503040201060303"/>
      <p:regular r:id="rId24"/>
    </p:embeddedFont>
    <p:embeddedFont>
      <p:font typeface="Safira March" charset="1" panose="02000503000000020003"/>
      <p:regular r:id="rId25"/>
    </p:embeddedFont>
    <p:embeddedFont>
      <p:font typeface="Red Hat Display Bold" charset="1" panose="020108030402010603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5539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84897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59791" y="3682384"/>
            <a:ext cx="9426261" cy="401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6"/>
              </a:lnSpc>
            </a:pPr>
            <a:r>
              <a:rPr lang="en-US" sz="780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MASTERING MOVIE DATA: ETL AND VISUALIZATION WITH PYTHON AND OLAP QUERIES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7315" y="8386196"/>
            <a:ext cx="10116447" cy="87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5040">
                <a:solidFill>
                  <a:srgbClr val="1F222B"/>
                </a:solidFill>
                <a:latin typeface="The Seasons"/>
                <a:ea typeface="The Seasons"/>
                <a:cs typeface="The Seasons"/>
                <a:sym typeface="The Seasons"/>
              </a:rPr>
              <a:t>STADVDB S11 GROUP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32373" y="9279566"/>
            <a:ext cx="10066332" cy="50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991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Gayamo, Santos, Tasarra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306055" y="3075245"/>
            <a:ext cx="2807692" cy="6251946"/>
          </a:xfrm>
          <a:custGeom>
            <a:avLst/>
            <a:gdLst/>
            <a:ahLst/>
            <a:cxnLst/>
            <a:rect r="r" b="b" t="t" l="l"/>
            <a:pathLst>
              <a:path h="6251946" w="2807692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2095" y="3454046"/>
            <a:ext cx="3182809" cy="6251946"/>
          </a:xfrm>
          <a:custGeom>
            <a:avLst/>
            <a:gdLst/>
            <a:ahLst/>
            <a:cxnLst/>
            <a:rect r="r" b="b" t="t" l="l"/>
            <a:pathLst>
              <a:path h="6251946" w="3182809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1798" y="2215927"/>
            <a:ext cx="11655340" cy="589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1"/>
              </a:lnSpc>
            </a:pPr>
            <a:r>
              <a:rPr lang="en-US" sz="12036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QUERY PROCESSING</a:t>
            </a:r>
          </a:p>
          <a:p>
            <a:pPr algn="l">
              <a:lnSpc>
                <a:spcPts val="10591"/>
              </a:lnSpc>
            </a:pPr>
            <a:r>
              <a:rPr lang="en-US" sz="12036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AND OPTIMIZATION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578837" y="1346558"/>
            <a:ext cx="6019879" cy="7593884"/>
          </a:xfrm>
          <a:custGeom>
            <a:avLst/>
            <a:gdLst/>
            <a:ahLst/>
            <a:cxnLst/>
            <a:rect r="r" b="b" t="t" l="l"/>
            <a:pathLst>
              <a:path h="7593884" w="6019879">
                <a:moveTo>
                  <a:pt x="0" y="0"/>
                </a:moveTo>
                <a:lnTo>
                  <a:pt x="6019879" y="0"/>
                </a:lnTo>
                <a:lnTo>
                  <a:pt x="6019879" y="7593884"/>
                </a:lnTo>
                <a:lnTo>
                  <a:pt x="0" y="759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57300"/>
            <a:ext cx="10933543" cy="192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807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QUERY PROCESSING</a:t>
            </a:r>
          </a:p>
          <a:p>
            <a:pPr algn="l">
              <a:lnSpc>
                <a:spcPts val="7103"/>
              </a:lnSpc>
            </a:pPr>
            <a:r>
              <a:rPr lang="en-US" sz="807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AND OPTIMIZATION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561662" y="3585424"/>
            <a:ext cx="6019879" cy="7593884"/>
          </a:xfrm>
          <a:custGeom>
            <a:avLst/>
            <a:gdLst/>
            <a:ahLst/>
            <a:cxnLst/>
            <a:rect r="r" b="b" t="t" l="l"/>
            <a:pathLst>
              <a:path h="7593884" w="6019879">
                <a:moveTo>
                  <a:pt x="0" y="0"/>
                </a:moveTo>
                <a:lnTo>
                  <a:pt x="6019879" y="0"/>
                </a:lnTo>
                <a:lnTo>
                  <a:pt x="6019879" y="7593884"/>
                </a:lnTo>
                <a:lnTo>
                  <a:pt x="0" y="759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53535"/>
            <a:ext cx="8737432" cy="262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492" indent="-539746" lvl="1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of Indexes</a:t>
            </a:r>
          </a:p>
          <a:p>
            <a:pPr algn="l" marL="1079492" indent="-539746" lvl="1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of Denormalized Table</a:t>
            </a:r>
          </a:p>
          <a:p>
            <a:pPr algn="l" marL="1079492" indent="-539746" lvl="1">
              <a:lnSpc>
                <a:spcPts val="6999"/>
              </a:lnSpc>
              <a:buFont typeface="Arial"/>
              <a:buChar char="•"/>
            </a:pPr>
            <a:r>
              <a:rPr lang="en-US" sz="4999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of Temporary Table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5240">
            <a:off x="15720794" y="2440164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1734" y="4589880"/>
            <a:ext cx="14271009" cy="141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5"/>
              </a:lnSpc>
            </a:pPr>
            <a:r>
              <a:rPr lang="en-US" sz="1072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RESULTS &amp; ANALYSIS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445240">
            <a:off x="-7496004" y="-429299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5"/>
                </a:lnTo>
                <a:lnTo>
                  <a:pt x="0" y="6267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14169">
            <a:off x="10556326" y="-4617198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95400"/>
            <a:ext cx="14271009" cy="110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</a:pPr>
            <a:r>
              <a:rPr lang="en-US" sz="892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RESULTS &amp;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03170"/>
            <a:ext cx="11683309" cy="675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Functional Testing</a:t>
            </a:r>
          </a:p>
          <a:p>
            <a:pPr algn="just" marL="2072640" indent="-690880" lvl="2">
              <a:lnSpc>
                <a:spcPts val="6719"/>
              </a:lnSpc>
              <a:buFont typeface="Arial"/>
              <a:buChar char="⚬"/>
            </a:pPr>
            <a:r>
              <a:rPr lang="en-US" sz="48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Testing ETL Script Using Row Count Comparison</a:t>
            </a:r>
          </a:p>
          <a:p>
            <a:pPr algn="l" marL="2072640" indent="-690880" lvl="2">
              <a:lnSpc>
                <a:spcPts val="6719"/>
              </a:lnSpc>
              <a:buFont typeface="Arial"/>
              <a:buChar char="⚬"/>
            </a:pPr>
            <a:r>
              <a:rPr lang="en-US" sz="48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Testing Application Using Result Comparison</a:t>
            </a:r>
          </a:p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Performance Testing</a:t>
            </a:r>
          </a:p>
          <a:p>
            <a:pPr algn="l" marL="2072640" indent="-690880" lvl="2">
              <a:lnSpc>
                <a:spcPts val="6719"/>
              </a:lnSpc>
              <a:buFont typeface="Arial"/>
              <a:buChar char="⚬"/>
            </a:pPr>
            <a:r>
              <a:rPr lang="en-US" sz="48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Testing Using Query Cost</a:t>
            </a:r>
          </a:p>
          <a:p>
            <a:pPr algn="l" marL="2072640" indent="-690880" lvl="2">
              <a:lnSpc>
                <a:spcPts val="6719"/>
              </a:lnSpc>
              <a:buFont typeface="Arial"/>
              <a:buChar char="⚬"/>
            </a:pPr>
            <a:r>
              <a:rPr lang="en-US" sz="48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Testing Using Time Comparison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3616"/>
            <a:ext cx="11655340" cy="163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31"/>
              </a:lnSpc>
            </a:pPr>
            <a:r>
              <a:rPr lang="en-US" sz="12536">
                <a:solidFill>
                  <a:srgbClr val="460008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02131" y="1625183"/>
            <a:ext cx="5359236" cy="7036635"/>
          </a:xfrm>
          <a:custGeom>
            <a:avLst/>
            <a:gdLst/>
            <a:ahLst/>
            <a:cxnLst/>
            <a:rect r="r" b="b" t="t" l="l"/>
            <a:pathLst>
              <a:path h="7036635" w="5359236">
                <a:moveTo>
                  <a:pt x="0" y="0"/>
                </a:moveTo>
                <a:lnTo>
                  <a:pt x="5359236" y="0"/>
                </a:lnTo>
                <a:lnTo>
                  <a:pt x="5359236" y="7036634"/>
                </a:lnTo>
                <a:lnTo>
                  <a:pt x="0" y="703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538193"/>
            <a:ext cx="8737432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F22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MySQL Workbench</a:t>
            </a:r>
            <a:r>
              <a:rPr lang="en-US" sz="35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- Used to store data and retrieve specific records through queries</a:t>
            </a:r>
          </a:p>
          <a:p>
            <a:pPr algn="l">
              <a:lnSpc>
                <a:spcPts val="4900"/>
              </a:lnSpc>
            </a:pP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F22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Python</a:t>
            </a:r>
            <a:r>
              <a:rPr lang="en-US" sz="35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- Used to extract data from an online database, transform it for the intended use case, and load it into a data warehouse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0426" y="3054524"/>
            <a:ext cx="9120434" cy="11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1F22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DIFFERENT TOOLS TO ACCOMPLISH THIS PROJECT: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4735" y="861224"/>
            <a:ext cx="3254530" cy="8564553"/>
          </a:xfrm>
          <a:custGeom>
            <a:avLst/>
            <a:gdLst/>
            <a:ahLst/>
            <a:cxnLst/>
            <a:rect r="r" b="b" t="t" l="l"/>
            <a:pathLst>
              <a:path h="8564553" w="3254530">
                <a:moveTo>
                  <a:pt x="0" y="0"/>
                </a:moveTo>
                <a:lnTo>
                  <a:pt x="3254530" y="0"/>
                </a:lnTo>
                <a:lnTo>
                  <a:pt x="3254530" y="8564552"/>
                </a:lnTo>
                <a:lnTo>
                  <a:pt x="0" y="856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3616"/>
            <a:ext cx="11655340" cy="163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31"/>
              </a:lnSpc>
            </a:pPr>
            <a:r>
              <a:rPr lang="en-US" sz="12536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758239"/>
            <a:ext cx="8737432" cy="43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Raw data can be cleaned/transformed</a:t>
            </a:r>
          </a:p>
          <a:p>
            <a:pPr algn="l">
              <a:lnSpc>
                <a:spcPts val="4900"/>
              </a:lnSpc>
            </a:pP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Understanding Data Warehousing Fundamentals</a:t>
            </a:r>
          </a:p>
          <a:p>
            <a:pPr algn="l">
              <a:lnSpc>
                <a:spcPts val="4900"/>
              </a:lnSpc>
            </a:pP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Designing Effective OLAP Applications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50426" y="3054524"/>
            <a:ext cx="9120434" cy="11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DFAF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INSIGHTS GAINED FROM DOING THIS PROJECT: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51040"/>
            <a:ext cx="18288000" cy="1535960"/>
            <a:chOff x="0" y="0"/>
            <a:chExt cx="6186311" cy="5195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9572"/>
            </a:xfrm>
            <a:custGeom>
              <a:avLst/>
              <a:gdLst/>
              <a:ahLst/>
              <a:cxnLst/>
              <a:rect r="r" b="b" t="t" l="l"/>
              <a:pathLst>
                <a:path h="51957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5539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84897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816" y="5430792"/>
            <a:ext cx="2908538" cy="4610074"/>
          </a:xfrm>
          <a:custGeom>
            <a:avLst/>
            <a:gdLst/>
            <a:ahLst/>
            <a:cxnLst/>
            <a:rect r="r" b="b" t="t" l="l"/>
            <a:pathLst>
              <a:path h="4610074" w="2908538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9059" y="4095345"/>
            <a:ext cx="11209883" cy="259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11552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 FOR LISTENING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4524718" y="4199171"/>
            <a:ext cx="4907024" cy="5841695"/>
          </a:xfrm>
          <a:custGeom>
            <a:avLst/>
            <a:gdLst/>
            <a:ahLst/>
            <a:cxnLst/>
            <a:rect r="r" b="b" t="t" l="l"/>
            <a:pathLst>
              <a:path h="5841695" w="4907024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2622" y="2650271"/>
            <a:ext cx="15402755" cy="156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2"/>
              </a:lnSpc>
            </a:pPr>
            <a:r>
              <a:rPr lang="en-US" sz="12508">
                <a:solidFill>
                  <a:srgbClr val="5F1A1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OUTLINE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96894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1106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468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19702" y="6975542"/>
            <a:ext cx="6425675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2500" spc="1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This project used OLAP application to perform queries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595023">
            <a:off x="8927160" y="7457345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18325" y="4710628"/>
            <a:ext cx="6425675" cy="29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2500" spc="1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This project is centered on building and optimizing a data warehouse using a movie dataset.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595023">
            <a:off x="1241465" y="5800551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0671" y="1013898"/>
            <a:ext cx="12029477" cy="288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6"/>
              </a:lnSpc>
            </a:pPr>
            <a:r>
              <a:rPr lang="en-US" sz="11529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 WAREHOUSE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659782"/>
            <a:ext cx="7859896" cy="39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837" indent="-347919" lvl="1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data warehouse is a storage system that stores data from multiple databases </a:t>
            </a:r>
          </a:p>
          <a:p>
            <a:pPr algn="l">
              <a:lnSpc>
                <a:spcPts val="4512"/>
              </a:lnSpc>
            </a:pPr>
          </a:p>
          <a:p>
            <a:pPr algn="l" marL="695837" indent="-347919" lvl="1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information is used for data analytics</a:t>
            </a:r>
          </a:p>
          <a:p>
            <a:pPr algn="l">
              <a:lnSpc>
                <a:spcPts val="451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960399">
            <a:off x="9927942" y="1639645"/>
            <a:ext cx="12500266" cy="6568321"/>
          </a:xfrm>
          <a:custGeom>
            <a:avLst/>
            <a:gdLst/>
            <a:ahLst/>
            <a:cxnLst/>
            <a:rect r="r" b="b" t="t" l="l"/>
            <a:pathLst>
              <a:path h="6568321" w="12500266">
                <a:moveTo>
                  <a:pt x="0" y="0"/>
                </a:moveTo>
                <a:lnTo>
                  <a:pt x="12500266" y="0"/>
                </a:lnTo>
                <a:lnTo>
                  <a:pt x="12500266" y="6568322"/>
                </a:lnTo>
                <a:lnTo>
                  <a:pt x="0" y="656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371" y="0"/>
            <a:ext cx="9175371" cy="5143500"/>
            <a:chOff x="0" y="0"/>
            <a:chExt cx="3103767" cy="1739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3767" cy="1739900"/>
            </a:xfrm>
            <a:custGeom>
              <a:avLst/>
              <a:gdLst/>
              <a:ahLst/>
              <a:cxnLst/>
              <a:rect r="r" b="b" t="t" l="l"/>
              <a:pathLst>
                <a:path h="1739900" w="3103767">
                  <a:moveTo>
                    <a:pt x="0" y="0"/>
                  </a:moveTo>
                  <a:lnTo>
                    <a:pt x="3103767" y="0"/>
                  </a:lnTo>
                  <a:lnTo>
                    <a:pt x="3103767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04864" y="-175052"/>
            <a:ext cx="2016774" cy="10637104"/>
          </a:xfrm>
          <a:custGeom>
            <a:avLst/>
            <a:gdLst/>
            <a:ahLst/>
            <a:cxnLst/>
            <a:rect r="r" b="b" t="t" l="l"/>
            <a:pathLst>
              <a:path h="10637104" w="2016774">
                <a:moveTo>
                  <a:pt x="0" y="0"/>
                </a:moveTo>
                <a:lnTo>
                  <a:pt x="2016774" y="0"/>
                </a:lnTo>
                <a:lnTo>
                  <a:pt x="2016774" y="10637104"/>
                </a:lnTo>
                <a:lnTo>
                  <a:pt x="0" y="1063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982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5143500"/>
            <a:ext cx="9175371" cy="5143500"/>
            <a:chOff x="0" y="0"/>
            <a:chExt cx="3103767" cy="1739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3767" cy="1739900"/>
            </a:xfrm>
            <a:custGeom>
              <a:avLst/>
              <a:gdLst/>
              <a:ahLst/>
              <a:cxnLst/>
              <a:rect r="r" b="b" t="t" l="l"/>
              <a:pathLst>
                <a:path h="1739900" w="3103767">
                  <a:moveTo>
                    <a:pt x="0" y="0"/>
                  </a:moveTo>
                  <a:lnTo>
                    <a:pt x="3103767" y="0"/>
                  </a:lnTo>
                  <a:lnTo>
                    <a:pt x="3103767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6468628" y="-175052"/>
            <a:ext cx="2016774" cy="10637104"/>
          </a:xfrm>
          <a:custGeom>
            <a:avLst/>
            <a:gdLst/>
            <a:ahLst/>
            <a:cxnLst/>
            <a:rect r="r" b="b" t="t" l="l"/>
            <a:pathLst>
              <a:path h="10637104" w="2016774">
                <a:moveTo>
                  <a:pt x="2016773" y="0"/>
                </a:moveTo>
                <a:lnTo>
                  <a:pt x="0" y="0"/>
                </a:lnTo>
                <a:lnTo>
                  <a:pt x="0" y="10637104"/>
                </a:lnTo>
                <a:lnTo>
                  <a:pt x="2016773" y="10637104"/>
                </a:lnTo>
                <a:lnTo>
                  <a:pt x="20167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982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44034" y="198290"/>
            <a:ext cx="11392469" cy="9890419"/>
          </a:xfrm>
          <a:custGeom>
            <a:avLst/>
            <a:gdLst/>
            <a:ahLst/>
            <a:cxnLst/>
            <a:rect r="r" b="b" t="t" l="l"/>
            <a:pathLst>
              <a:path h="9890419" w="11392469">
                <a:moveTo>
                  <a:pt x="0" y="0"/>
                </a:moveTo>
                <a:lnTo>
                  <a:pt x="11392469" y="0"/>
                </a:lnTo>
                <a:lnTo>
                  <a:pt x="11392469" y="9890420"/>
                </a:lnTo>
                <a:lnTo>
                  <a:pt x="0" y="989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813897"/>
            <a:ext cx="8695226" cy="317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Movies dataset was redesigned to enhance the speed of database access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This was achieved by denormalizing the data using a star schema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0160" y="1285875"/>
            <a:ext cx="10425314" cy="226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3"/>
              </a:lnSpc>
            </a:pPr>
            <a:r>
              <a:rPr lang="en-US" sz="899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CREATING THE DATA WAREHOUSE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88895" y="1385929"/>
            <a:ext cx="4729632" cy="7453575"/>
          </a:xfrm>
          <a:custGeom>
            <a:avLst/>
            <a:gdLst/>
            <a:ahLst/>
            <a:cxnLst/>
            <a:rect r="r" b="b" t="t" l="l"/>
            <a:pathLst>
              <a:path h="7453575" w="4729632">
                <a:moveTo>
                  <a:pt x="0" y="0"/>
                </a:moveTo>
                <a:lnTo>
                  <a:pt x="4729632" y="0"/>
                </a:lnTo>
                <a:lnTo>
                  <a:pt x="4729632" y="7453575"/>
                </a:lnTo>
                <a:lnTo>
                  <a:pt x="0" y="7453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184585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82343" y="2160114"/>
            <a:ext cx="5976957" cy="6979461"/>
          </a:xfrm>
          <a:custGeom>
            <a:avLst/>
            <a:gdLst/>
            <a:ahLst/>
            <a:cxnLst/>
            <a:rect r="r" b="b" t="t" l="l"/>
            <a:pathLst>
              <a:path h="6979461" w="5976957">
                <a:moveTo>
                  <a:pt x="0" y="0"/>
                </a:moveTo>
                <a:lnTo>
                  <a:pt x="5976957" y="0"/>
                </a:lnTo>
                <a:lnTo>
                  <a:pt x="5976957" y="6979462"/>
                </a:lnTo>
                <a:lnTo>
                  <a:pt x="0" y="697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34549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715487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481562" y="4723024"/>
            <a:ext cx="4161639" cy="4954333"/>
          </a:xfrm>
          <a:custGeom>
            <a:avLst/>
            <a:gdLst/>
            <a:ahLst/>
            <a:cxnLst/>
            <a:rect r="r" b="b" t="t" l="l"/>
            <a:pathLst>
              <a:path h="4954333" w="4161639">
                <a:moveTo>
                  <a:pt x="4161639" y="0"/>
                </a:moveTo>
                <a:lnTo>
                  <a:pt x="0" y="0"/>
                </a:lnTo>
                <a:lnTo>
                  <a:pt x="0" y="4954333"/>
                </a:lnTo>
                <a:lnTo>
                  <a:pt x="4161639" y="4954333"/>
                </a:lnTo>
                <a:lnTo>
                  <a:pt x="41616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79262" y="2160114"/>
            <a:ext cx="4583120" cy="2166566"/>
          </a:xfrm>
          <a:custGeom>
            <a:avLst/>
            <a:gdLst/>
            <a:ahLst/>
            <a:cxnLst/>
            <a:rect r="r" b="b" t="t" l="l"/>
            <a:pathLst>
              <a:path h="2166566" w="4583120">
                <a:moveTo>
                  <a:pt x="0" y="0"/>
                </a:moveTo>
                <a:lnTo>
                  <a:pt x="4583120" y="0"/>
                </a:lnTo>
                <a:lnTo>
                  <a:pt x="4583120" y="2166566"/>
                </a:lnTo>
                <a:lnTo>
                  <a:pt x="0" y="2166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2499" y="3860649"/>
            <a:ext cx="10489845" cy="1179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7"/>
              </a:lnSpc>
            </a:pPr>
            <a:r>
              <a:rPr lang="en-US" sz="887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DENORMALIZATION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849588"/>
            <a:ext cx="8695226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act of inserting extra data into database tables to enhance the speed of database access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43551">
            <a:off x="10152325" y="1667184"/>
            <a:ext cx="10242174" cy="7337121"/>
          </a:xfrm>
          <a:custGeom>
            <a:avLst/>
            <a:gdLst/>
            <a:ahLst/>
            <a:cxnLst/>
            <a:rect r="r" b="b" t="t" l="l"/>
            <a:pathLst>
              <a:path h="7337121" w="10242174">
                <a:moveTo>
                  <a:pt x="0" y="0"/>
                </a:moveTo>
                <a:lnTo>
                  <a:pt x="10242175" y="0"/>
                </a:lnTo>
                <a:lnTo>
                  <a:pt x="10242175" y="7337122"/>
                </a:lnTo>
                <a:lnTo>
                  <a:pt x="0" y="733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87867"/>
            <a:ext cx="11178964" cy="173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26"/>
              </a:lnSpc>
            </a:pPr>
            <a:r>
              <a:rPr lang="en-US" sz="132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ETL 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259545"/>
            <a:ext cx="7823909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 process that populates a data warehouse with data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947" y="1428750"/>
            <a:ext cx="10855236" cy="3287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0"/>
              </a:lnSpc>
            </a:pPr>
            <a:r>
              <a:rPr lang="en-US" sz="1317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ETL PROCESS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016867"/>
            <a:ext cx="18288000" cy="1270133"/>
            <a:chOff x="0" y="0"/>
            <a:chExt cx="6186311" cy="429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429650"/>
            </a:xfrm>
            <a:custGeom>
              <a:avLst/>
              <a:gdLst/>
              <a:ahLst/>
              <a:cxnLst/>
              <a:rect r="r" b="b" t="t" l="l"/>
              <a:pathLst>
                <a:path h="42965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9650"/>
                  </a:lnTo>
                  <a:lnTo>
                    <a:pt x="0" y="429650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685649" y="-368661"/>
            <a:ext cx="5556875" cy="10020595"/>
          </a:xfrm>
          <a:custGeom>
            <a:avLst/>
            <a:gdLst/>
            <a:ahLst/>
            <a:cxnLst/>
            <a:rect r="r" b="b" t="t" l="l"/>
            <a:pathLst>
              <a:path h="10020595" w="5556875">
                <a:moveTo>
                  <a:pt x="0" y="0"/>
                </a:moveTo>
                <a:lnTo>
                  <a:pt x="5556875" y="0"/>
                </a:lnTo>
                <a:lnTo>
                  <a:pt x="5556875" y="10020594"/>
                </a:lnTo>
                <a:lnTo>
                  <a:pt x="0" y="1002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31777" y="5030754"/>
            <a:ext cx="8506868" cy="4516374"/>
          </a:xfrm>
          <a:custGeom>
            <a:avLst/>
            <a:gdLst/>
            <a:ahLst/>
            <a:cxnLst/>
            <a:rect r="r" b="b" t="t" l="l"/>
            <a:pathLst>
              <a:path h="4516374" w="8506868">
                <a:moveTo>
                  <a:pt x="0" y="0"/>
                </a:moveTo>
                <a:lnTo>
                  <a:pt x="8506868" y="0"/>
                </a:lnTo>
                <a:lnTo>
                  <a:pt x="8506868" y="4516373"/>
                </a:lnTo>
                <a:lnTo>
                  <a:pt x="0" y="4516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89183" y="-598347"/>
            <a:ext cx="4739039" cy="4661491"/>
          </a:xfrm>
          <a:custGeom>
            <a:avLst/>
            <a:gdLst/>
            <a:ahLst/>
            <a:cxnLst/>
            <a:rect r="r" b="b" t="t" l="l"/>
            <a:pathLst>
              <a:path h="4661491" w="4739039">
                <a:moveTo>
                  <a:pt x="0" y="0"/>
                </a:moveTo>
                <a:lnTo>
                  <a:pt x="4739039" y="0"/>
                </a:lnTo>
                <a:lnTo>
                  <a:pt x="4739039" y="4661491"/>
                </a:lnTo>
                <a:lnTo>
                  <a:pt x="0" y="4661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553828" y="4324103"/>
            <a:ext cx="4368188" cy="5200223"/>
          </a:xfrm>
          <a:custGeom>
            <a:avLst/>
            <a:gdLst/>
            <a:ahLst/>
            <a:cxnLst/>
            <a:rect r="r" b="b" t="t" l="l"/>
            <a:pathLst>
              <a:path h="5200223" w="4368188">
                <a:moveTo>
                  <a:pt x="4368188" y="0"/>
                </a:moveTo>
                <a:lnTo>
                  <a:pt x="0" y="0"/>
                </a:lnTo>
                <a:lnTo>
                  <a:pt x="0" y="5200223"/>
                </a:lnTo>
                <a:lnTo>
                  <a:pt x="4368188" y="5200223"/>
                </a:lnTo>
                <a:lnTo>
                  <a:pt x="43681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3143">
            <a:off x="10218085" y="502462"/>
            <a:ext cx="8775780" cy="9282075"/>
          </a:xfrm>
          <a:custGeom>
            <a:avLst/>
            <a:gdLst/>
            <a:ahLst/>
            <a:cxnLst/>
            <a:rect r="r" b="b" t="t" l="l"/>
            <a:pathLst>
              <a:path h="9282075" w="8775780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4079"/>
            <a:ext cx="10954108" cy="297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2"/>
              </a:lnSpc>
            </a:pPr>
            <a:r>
              <a:rPr lang="en-US" sz="1191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OLAP APPLICATION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211664"/>
            <a:ext cx="7823909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OLAP or Online Analytical Processing, is a technique for analyzing data that is performed on multidimensional data.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DAGIMWrsAnk</dc:identifier>
  <dcterms:modified xsi:type="dcterms:W3CDTF">2011-08-01T06:04:30Z</dcterms:modified>
  <cp:revision>1</cp:revision>
  <dc:title>[STADVDB] S11 Group2</dc:title>
</cp:coreProperties>
</file>